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59" r:id="rId4"/>
    <p:sldId id="260" r:id="rId5"/>
    <p:sldId id="263" r:id="rId6"/>
    <p:sldId id="261" r:id="rId7"/>
    <p:sldId id="262" r:id="rId8"/>
    <p:sldId id="264" r:id="rId9"/>
    <p:sldId id="265"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0549A-F8F2-4A60-B5D0-74133D901234}" type="datetimeFigureOut">
              <a:rPr lang="en-US" smtClean="0"/>
              <a:pPr/>
              <a:t>7/31/2011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B4440D-5645-4FF1-9761-527BBC7780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4440D-5645-4FF1-9761-527BBC77807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4440D-5645-4FF1-9761-527BBC77807C}"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4440D-5645-4FF1-9761-527BBC77807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4440D-5645-4FF1-9761-527BBC77807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4440D-5645-4FF1-9761-527BBC77807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4440D-5645-4FF1-9761-527BBC77807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4440D-5645-4FF1-9761-527BBC77807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4440D-5645-4FF1-9761-527BBC77807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4440D-5645-4FF1-9761-527BBC77807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4440D-5645-4FF1-9761-527BBC77807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FA643CF-FB53-44CF-97E3-CD01B1BEAABA}" type="datetimeFigureOut">
              <a:rPr lang="en-US" smtClean="0"/>
              <a:pPr/>
              <a:t>7/31/2011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D004D7B-EF23-4162-BB9D-0D0108032F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A643CF-FB53-44CF-97E3-CD01B1BEAABA}"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04D7B-EF23-4162-BB9D-0D0108032F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A643CF-FB53-44CF-97E3-CD01B1BEAABA}"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04D7B-EF23-4162-BB9D-0D0108032F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A643CF-FB53-44CF-97E3-CD01B1BEAABA}"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04D7B-EF23-4162-BB9D-0D0108032F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A643CF-FB53-44CF-97E3-CD01B1BEAABA}"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04D7B-EF23-4162-BB9D-0D0108032F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A643CF-FB53-44CF-97E3-CD01B1BEAABA}" type="datetimeFigureOut">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04D7B-EF23-4162-BB9D-0D0108032F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FA643CF-FB53-44CF-97E3-CD01B1BEAABA}" type="datetimeFigureOut">
              <a:rPr lang="en-US" smtClean="0"/>
              <a:pPr/>
              <a:t>7/31/2011</a:t>
            </a:fld>
            <a:endParaRPr lang="en-US"/>
          </a:p>
        </p:txBody>
      </p:sp>
      <p:sp>
        <p:nvSpPr>
          <p:cNvPr id="27" name="Slide Number Placeholder 26"/>
          <p:cNvSpPr>
            <a:spLocks noGrp="1"/>
          </p:cNvSpPr>
          <p:nvPr>
            <p:ph type="sldNum" sz="quarter" idx="11"/>
          </p:nvPr>
        </p:nvSpPr>
        <p:spPr/>
        <p:txBody>
          <a:bodyPr rtlCol="0"/>
          <a:lstStyle/>
          <a:p>
            <a:fld id="{9D004D7B-EF23-4162-BB9D-0D0108032F8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FA643CF-FB53-44CF-97E3-CD01B1BEAABA}" type="datetimeFigureOut">
              <a:rPr lang="en-US" smtClean="0"/>
              <a:pPr/>
              <a:t>7/31/2011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D004D7B-EF23-4162-BB9D-0D0108032F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643CF-FB53-44CF-97E3-CD01B1BEAABA}" type="datetimeFigureOut">
              <a:rPr lang="en-US" smtClean="0"/>
              <a:pPr/>
              <a:t>7/31/2011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04D7B-EF23-4162-BB9D-0D0108032F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A643CF-FB53-44CF-97E3-CD01B1BEAABA}" type="datetimeFigureOut">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04D7B-EF23-4162-BB9D-0D0108032F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A643CF-FB53-44CF-97E3-CD01B1BEAABA}" type="datetimeFigureOut">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04D7B-EF23-4162-BB9D-0D0108032F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FA643CF-FB53-44CF-97E3-CD01B1BEAABA}" type="datetimeFigureOut">
              <a:rPr lang="en-US" smtClean="0"/>
              <a:pPr/>
              <a:t>7/31/2011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D004D7B-EF23-4162-BB9D-0D0108032F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hyperlink" Target="http://www.usatoday.com/life/graphics/natural_disasters/flash.htm" TargetMode="External"/><Relationship Id="rId3" Type="http://schemas.openxmlformats.org/officeDocument/2006/relationships/hyperlink" Target="http://www.diansfundfreebies.com/other/tragedy_special3.html" TargetMode="External"/><Relationship Id="rId7" Type="http://schemas.openxmlformats.org/officeDocument/2006/relationships/hyperlink" Target="http://onlinelibrary.wiley.com/doi/10.1111/j.1559-1816.1990.tb01509.x/abstrac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adsabs.harvard.edu/abs/1998EOSTr..79..533V" TargetMode="External"/><Relationship Id="rId5" Type="http://schemas.openxmlformats.org/officeDocument/2006/relationships/hyperlink" Target="http://www.agiweb.org/geotimes/nov05/feature_disastercosts.html" TargetMode="External"/><Relationship Id="rId10" Type="http://schemas.openxmlformats.org/officeDocument/2006/relationships/hyperlink" Target="http://www.census.gov/population/www/pop-profile/natproj.html" TargetMode="External"/><Relationship Id="rId4" Type="http://schemas.openxmlformats.org/officeDocument/2006/relationships/hyperlink" Target="http://www.nasponline.org/resources/crisis_safety/naturaldisaster_teams_ho.aspx" TargetMode="External"/><Relationship Id="rId9" Type="http://schemas.openxmlformats.org/officeDocument/2006/relationships/hyperlink" Target="http://en.wikipedia.org/wiki/Natural_disaste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800" dirty="0" smtClean="0"/>
              <a:t>NATURAL DISASTERS </a:t>
            </a:r>
            <a:r>
              <a:rPr lang="en-US" sz="3800" dirty="0" smtClean="0"/>
              <a:t>IMPACT AND </a:t>
            </a:r>
            <a:r>
              <a:rPr lang="en-US" sz="3800" dirty="0" smtClean="0"/>
              <a:t>HOW WE </a:t>
            </a:r>
            <a:r>
              <a:rPr lang="en-US" sz="3800" dirty="0" smtClean="0"/>
              <a:t>COPE WITH </a:t>
            </a:r>
            <a:r>
              <a:rPr lang="en-US" sz="3800" dirty="0" smtClean="0"/>
              <a:t>THEM IN THE USA</a:t>
            </a:r>
            <a:endParaRPr lang="en-US" sz="3800" dirty="0"/>
          </a:p>
        </p:txBody>
      </p:sp>
      <p:sp>
        <p:nvSpPr>
          <p:cNvPr id="3" name="Subtitle 2"/>
          <p:cNvSpPr>
            <a:spLocks noGrp="1"/>
          </p:cNvSpPr>
          <p:nvPr>
            <p:ph type="subTitle" idx="1"/>
          </p:nvPr>
        </p:nvSpPr>
        <p:spPr/>
        <p:txBody>
          <a:bodyPr/>
          <a:lstStyle/>
          <a:p>
            <a:r>
              <a:rPr lang="en-US" dirty="0" smtClean="0"/>
              <a:t>Greg </a:t>
            </a:r>
            <a:r>
              <a:rPr lang="en-US" dirty="0" err="1" smtClean="0"/>
              <a:t>Blackert</a:t>
            </a:r>
            <a:endParaRPr lang="en-US" dirty="0" smtClean="0"/>
          </a:p>
          <a:p>
            <a:r>
              <a:rPr lang="en-US" dirty="0" smtClean="0"/>
              <a:t>Cre-101 Summer II</a:t>
            </a:r>
          </a:p>
          <a:p>
            <a:r>
              <a:rPr lang="en-US" dirty="0" smtClean="0"/>
              <a:t>Gregoryalanblackert.weebly.com</a:t>
            </a:r>
          </a:p>
          <a:p>
            <a:endParaRPr lang="en-US" dirty="0" smtClean="0"/>
          </a:p>
        </p:txBody>
      </p:sp>
      <p:pic>
        <p:nvPicPr>
          <p:cNvPr id="4" name="Picture 3" descr="natural disaster mix 2-pres.jpg"/>
          <p:cNvPicPr>
            <a:picLocks noChangeAspect="1"/>
          </p:cNvPicPr>
          <p:nvPr/>
        </p:nvPicPr>
        <p:blipFill>
          <a:blip r:embed="rId3" cstate="print"/>
          <a:stretch>
            <a:fillRect/>
          </a:stretch>
        </p:blipFill>
        <p:spPr>
          <a:xfrm>
            <a:off x="5486400" y="4419600"/>
            <a:ext cx="2743200" cy="2057400"/>
          </a:xfrm>
          <a:prstGeom prst="rect">
            <a:avLst/>
          </a:prstGeom>
        </p:spPr>
      </p:pic>
      <p:pic>
        <p:nvPicPr>
          <p:cNvPr id="5" name="Picture 4" descr="GET READY ND-pres.jpg"/>
          <p:cNvPicPr>
            <a:picLocks noChangeAspect="1"/>
          </p:cNvPicPr>
          <p:nvPr/>
        </p:nvPicPr>
        <p:blipFill>
          <a:blip r:embed="rId4" cstate="print"/>
          <a:stretch>
            <a:fillRect/>
          </a:stretch>
        </p:blipFill>
        <p:spPr>
          <a:xfrm>
            <a:off x="2597693" y="228600"/>
            <a:ext cx="3948614" cy="22479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sz="1600" dirty="0" smtClean="0">
                <a:hlinkClick r:id="rId3"/>
              </a:rPr>
              <a:t>http://</a:t>
            </a:r>
            <a:r>
              <a:rPr lang="en-US" sz="1600" dirty="0" smtClean="0">
                <a:hlinkClick r:id="rId3"/>
              </a:rPr>
              <a:t>www.diansfundfreebies.com/other/tragedy_special3.html</a:t>
            </a:r>
            <a:endParaRPr lang="en-US" sz="1600" dirty="0" smtClean="0"/>
          </a:p>
          <a:p>
            <a:pPr>
              <a:buNone/>
            </a:pPr>
            <a:endParaRPr lang="en-US" sz="1600" dirty="0" smtClean="0"/>
          </a:p>
          <a:p>
            <a:pPr>
              <a:buNone/>
            </a:pPr>
            <a:r>
              <a:rPr lang="en-US" sz="1600" dirty="0" smtClean="0">
                <a:hlinkClick r:id="rId4"/>
              </a:rPr>
              <a:t>http://</a:t>
            </a:r>
            <a:r>
              <a:rPr lang="en-US" sz="1600" dirty="0" smtClean="0">
                <a:hlinkClick r:id="rId4"/>
              </a:rPr>
              <a:t>www.nasponline.org/resources/crisis_safety/naturaldisaster_teams_ho.aspx</a:t>
            </a:r>
            <a:endParaRPr lang="en-US" sz="1600" dirty="0" smtClean="0"/>
          </a:p>
          <a:p>
            <a:pPr>
              <a:buNone/>
            </a:pPr>
            <a:endParaRPr lang="en-US" sz="1600" dirty="0" smtClean="0"/>
          </a:p>
          <a:p>
            <a:pPr>
              <a:buNone/>
            </a:pPr>
            <a:r>
              <a:rPr lang="en-US" sz="1600" dirty="0" smtClean="0">
                <a:hlinkClick r:id="rId5"/>
              </a:rPr>
              <a:t>http://</a:t>
            </a:r>
            <a:r>
              <a:rPr lang="en-US" sz="1600" dirty="0" smtClean="0">
                <a:hlinkClick r:id="rId5"/>
              </a:rPr>
              <a:t>www.agiweb.org/geotimes/nov05/feature_disastercosts.html</a:t>
            </a:r>
            <a:endParaRPr lang="en-US" sz="1600" dirty="0" smtClean="0"/>
          </a:p>
          <a:p>
            <a:pPr>
              <a:buNone/>
            </a:pPr>
            <a:endParaRPr lang="en-US" sz="1600" dirty="0" smtClean="0"/>
          </a:p>
          <a:p>
            <a:pPr>
              <a:buNone/>
            </a:pPr>
            <a:r>
              <a:rPr lang="en-US" sz="1600" dirty="0" smtClean="0">
                <a:hlinkClick r:id="rId6"/>
              </a:rPr>
              <a:t>http://adsabs.harvard.edu/abs/1998EOSTr..79..</a:t>
            </a:r>
            <a:r>
              <a:rPr lang="en-US" sz="1600" dirty="0" smtClean="0">
                <a:hlinkClick r:id="rId6"/>
              </a:rPr>
              <a:t>533V</a:t>
            </a:r>
            <a:endParaRPr lang="en-US" sz="1600" dirty="0" smtClean="0"/>
          </a:p>
          <a:p>
            <a:pPr>
              <a:buNone/>
            </a:pPr>
            <a:endParaRPr lang="en-US" sz="1600" dirty="0" smtClean="0"/>
          </a:p>
          <a:p>
            <a:pPr>
              <a:buNone/>
            </a:pPr>
            <a:r>
              <a:rPr lang="en-US" sz="1600" dirty="0" smtClean="0">
                <a:hlinkClick r:id="rId7"/>
              </a:rPr>
              <a:t>http://</a:t>
            </a:r>
            <a:r>
              <a:rPr lang="en-US" sz="1600" dirty="0" smtClean="0">
                <a:hlinkClick r:id="rId7"/>
              </a:rPr>
              <a:t>onlinelibrary.wiley.com/doi/10.1111/j.1559-1816.1990.tb01509.x/abstract</a:t>
            </a:r>
            <a:endParaRPr lang="en-US" sz="1600" dirty="0" smtClean="0"/>
          </a:p>
          <a:p>
            <a:pPr>
              <a:buNone/>
            </a:pPr>
            <a:endParaRPr lang="en-US" sz="1600" dirty="0" smtClean="0"/>
          </a:p>
          <a:p>
            <a:pPr>
              <a:buNone/>
            </a:pPr>
            <a:r>
              <a:rPr lang="en-US" sz="1600" dirty="0" smtClean="0">
                <a:hlinkClick r:id="rId8"/>
              </a:rPr>
              <a:t>http://</a:t>
            </a:r>
            <a:r>
              <a:rPr lang="en-US" sz="1600" dirty="0" smtClean="0">
                <a:hlinkClick r:id="rId8"/>
              </a:rPr>
              <a:t>www.usatoday.com/life/graphics/natural_disasters/flash.htm</a:t>
            </a:r>
            <a:endParaRPr lang="en-US" sz="1600" dirty="0" smtClean="0"/>
          </a:p>
          <a:p>
            <a:pPr>
              <a:buNone/>
            </a:pPr>
            <a:endParaRPr lang="en-US" sz="1600" dirty="0" smtClean="0"/>
          </a:p>
          <a:p>
            <a:pPr>
              <a:buNone/>
            </a:pPr>
            <a:r>
              <a:rPr lang="en-US" sz="1600" dirty="0" smtClean="0">
                <a:hlinkClick r:id="rId9"/>
              </a:rPr>
              <a:t>http://en.wikipedia.org/wiki/Natural_disaster</a:t>
            </a:r>
            <a:endParaRPr lang="en-US" sz="1600" dirty="0" smtClean="0"/>
          </a:p>
          <a:p>
            <a:pPr>
              <a:buNone/>
            </a:pPr>
            <a:endParaRPr lang="en-US" sz="1600" dirty="0" smtClean="0"/>
          </a:p>
          <a:p>
            <a:pPr>
              <a:buNone/>
            </a:pPr>
            <a:r>
              <a:rPr lang="en-US" sz="1600" dirty="0" smtClean="0">
                <a:hlinkClick r:id="rId10"/>
              </a:rPr>
              <a:t>http://www.census.gov/population/www/pop-profile/natproj.html</a:t>
            </a: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normAutofit/>
          </a:bodyPr>
          <a:lstStyle/>
          <a:p>
            <a:r>
              <a:rPr lang="en-US" sz="2400" dirty="0" smtClean="0"/>
              <a:t>A natural disaster is the effect of a natural hazard.</a:t>
            </a:r>
          </a:p>
          <a:p>
            <a:pPr lvl="1"/>
            <a:r>
              <a:rPr lang="en-US" sz="2200" dirty="0" smtClean="0"/>
              <a:t>Flood, tornado, hurricane, landslide, or earthquake.</a:t>
            </a:r>
            <a:endParaRPr lang="en-US" sz="2200" dirty="0" smtClean="0"/>
          </a:p>
          <a:p>
            <a:r>
              <a:rPr lang="en-US" sz="2400" dirty="0" smtClean="0"/>
              <a:t>Natural disasters lead to:</a:t>
            </a:r>
          </a:p>
          <a:p>
            <a:pPr lvl="1"/>
            <a:r>
              <a:rPr lang="en-US" sz="2200" dirty="0" smtClean="0"/>
              <a:t>Financial, environmental, or human loss.</a:t>
            </a:r>
            <a:endParaRPr lang="en-US" sz="2200" dirty="0" smtClean="0"/>
          </a:p>
          <a:p>
            <a:pPr>
              <a:buNone/>
            </a:pPr>
            <a:endParaRPr lang="en-US" sz="2400" dirty="0" smtClean="0"/>
          </a:p>
          <a:p>
            <a:pPr>
              <a:buNone/>
            </a:pPr>
            <a:r>
              <a:rPr lang="en-US" sz="2400" dirty="0" smtClean="0"/>
              <a:t>	This is an analysis of the impact of natural disasters in the United States, as well as a look into how we cope with them. By the end of this PowerPoint you will take a look into the cost of disasters in detail, the United </a:t>
            </a:r>
            <a:r>
              <a:rPr lang="en-US" sz="2400" dirty="0" smtClean="0"/>
              <a:t>S</a:t>
            </a:r>
            <a:r>
              <a:rPr lang="en-US" sz="2400" dirty="0" smtClean="0"/>
              <a:t>tates vulnerability to disasters, ways to cope, and statistics on direct impact to the market after disaster occurs.</a:t>
            </a:r>
          </a:p>
        </p:txBody>
      </p:sp>
      <p:pic>
        <p:nvPicPr>
          <p:cNvPr id="4" name="Picture 3" descr="colage nd-pres.jpg"/>
          <p:cNvPicPr>
            <a:picLocks noChangeAspect="1"/>
          </p:cNvPicPr>
          <p:nvPr/>
        </p:nvPicPr>
        <p:blipFill>
          <a:blip r:embed="rId3" cstate="print"/>
          <a:srcRect t="16304" b="18478"/>
          <a:stretch>
            <a:fillRect/>
          </a:stretch>
        </p:blipFill>
        <p:spPr>
          <a:xfrm>
            <a:off x="2819400" y="533400"/>
            <a:ext cx="2336800" cy="1524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 Government:</a:t>
            </a:r>
            <a:endParaRPr lang="en-US" dirty="0"/>
          </a:p>
        </p:txBody>
      </p:sp>
      <p:sp>
        <p:nvSpPr>
          <p:cNvPr id="3" name="Content Placeholder 2"/>
          <p:cNvSpPr>
            <a:spLocks noGrp="1"/>
          </p:cNvSpPr>
          <p:nvPr>
            <p:ph idx="1"/>
          </p:nvPr>
        </p:nvSpPr>
        <p:spPr/>
        <p:txBody>
          <a:bodyPr/>
          <a:lstStyle/>
          <a:p>
            <a:r>
              <a:rPr lang="en-US" sz="2400" dirty="0" smtClean="0"/>
              <a:t>Assumes continuous responsibility for disaster aid.</a:t>
            </a:r>
          </a:p>
          <a:p>
            <a:r>
              <a:rPr lang="en-US" sz="2400" dirty="0" smtClean="0"/>
              <a:t>Considered the “insurer” when it comes to natural disaster.</a:t>
            </a:r>
          </a:p>
          <a:p>
            <a:r>
              <a:rPr lang="en-US" sz="2400" dirty="0" smtClean="0"/>
              <a:t>Covers near 90% of damage from disaster’s through the Federal Emergency Management Agency (FEMA).</a:t>
            </a:r>
          </a:p>
          <a:p>
            <a:r>
              <a:rPr lang="en-US" sz="2400" dirty="0" smtClean="0"/>
              <a:t>Costs for natural disasters are continually climbing in terms of federal budget and GDP.</a:t>
            </a:r>
          </a:p>
          <a:p>
            <a:r>
              <a:rPr lang="en-US" sz="2400" dirty="0" smtClean="0"/>
              <a:t>Is without doubt, the most important force for help when it comes to natural disaster, as there is no other power that can financially respond in the manner that they can. </a:t>
            </a:r>
          </a:p>
          <a:p>
            <a:endParaRPr lang="en-US" sz="2400" dirty="0" smtClean="0"/>
          </a:p>
          <a:p>
            <a:endParaRPr lang="en-US" dirty="0"/>
          </a:p>
        </p:txBody>
      </p:sp>
      <p:pic>
        <p:nvPicPr>
          <p:cNvPr id="1026" name="Picture 2" descr="C:\Program Files\Microsoft Office\MEDIA\CAGCAT10\j0222015.wmf"/>
          <p:cNvPicPr>
            <a:picLocks noChangeAspect="1" noChangeArrowheads="1"/>
          </p:cNvPicPr>
          <p:nvPr/>
        </p:nvPicPr>
        <p:blipFill>
          <a:blip r:embed="rId3" cstate="print"/>
          <a:srcRect/>
          <a:stretch>
            <a:fillRect/>
          </a:stretch>
        </p:blipFill>
        <p:spPr bwMode="auto">
          <a:xfrm>
            <a:off x="7696200" y="1066800"/>
            <a:ext cx="1118768" cy="112279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What Kind of Cost’s Are We Talking?</a:t>
            </a:r>
            <a:endParaRPr lang="en-US" dirty="0"/>
          </a:p>
        </p:txBody>
      </p:sp>
      <p:sp>
        <p:nvSpPr>
          <p:cNvPr id="5" name="Content Placeholder 4"/>
          <p:cNvSpPr>
            <a:spLocks noGrp="1"/>
          </p:cNvSpPr>
          <p:nvPr>
            <p:ph sz="half" idx="1"/>
          </p:nvPr>
        </p:nvSpPr>
        <p:spPr/>
        <p:txBody>
          <a:bodyPr>
            <a:normAutofit fontScale="92500" lnSpcReduction="10000"/>
          </a:bodyPr>
          <a:lstStyle/>
          <a:p>
            <a:pPr>
              <a:buNone/>
            </a:pPr>
            <a:r>
              <a:rPr lang="en-US" dirty="0" smtClean="0"/>
              <a:t>**FEMA spends on average about $8,400,000 per year on Disaster relief assistance which is 4% of their budget.</a:t>
            </a:r>
          </a:p>
          <a:p>
            <a:r>
              <a:rPr lang="en-US" dirty="0" smtClean="0"/>
              <a:t>FEMA considers 2 different cost-frequency trends.</a:t>
            </a:r>
          </a:p>
          <a:p>
            <a:pPr lvl="1"/>
            <a:r>
              <a:rPr lang="en-US" dirty="0" smtClean="0"/>
              <a:t>High-cost, low-frequency</a:t>
            </a:r>
          </a:p>
          <a:p>
            <a:pPr lvl="2"/>
            <a:r>
              <a:rPr lang="en-US" dirty="0" smtClean="0"/>
              <a:t>Earthquakes</a:t>
            </a:r>
          </a:p>
          <a:p>
            <a:pPr lvl="2"/>
            <a:r>
              <a:rPr lang="en-US" dirty="0" smtClean="0"/>
              <a:t>Hurricanes</a:t>
            </a:r>
          </a:p>
          <a:p>
            <a:pPr lvl="1"/>
            <a:r>
              <a:rPr lang="en-US" dirty="0" smtClean="0"/>
              <a:t>Low-cost, high-frequency</a:t>
            </a:r>
          </a:p>
          <a:p>
            <a:pPr lvl="2"/>
            <a:r>
              <a:rPr lang="en-US" dirty="0" smtClean="0"/>
              <a:t>Tornadoes</a:t>
            </a:r>
          </a:p>
          <a:p>
            <a:pPr lvl="2"/>
            <a:r>
              <a:rPr lang="en-US" dirty="0" smtClean="0"/>
              <a:t>Floods</a:t>
            </a:r>
          </a:p>
          <a:p>
            <a:pPr>
              <a:buNone/>
            </a:pPr>
            <a:r>
              <a:rPr lang="en-US" dirty="0" smtClean="0"/>
              <a:t>*Note: </a:t>
            </a:r>
            <a:r>
              <a:rPr lang="en-US" dirty="0" smtClean="0"/>
              <a:t>c</a:t>
            </a:r>
            <a:r>
              <a:rPr lang="en-US" dirty="0" smtClean="0"/>
              <a:t>ost’s range greatly depending on what disaster’s occur on that given year.</a:t>
            </a:r>
          </a:p>
        </p:txBody>
      </p:sp>
      <p:pic>
        <p:nvPicPr>
          <p:cNvPr id="7" name="Content Placeholder 6" descr="natural disaster mix-pres.jpg"/>
          <p:cNvPicPr>
            <a:picLocks noGrp="1" noChangeAspect="1"/>
          </p:cNvPicPr>
          <p:nvPr>
            <p:ph sz="half" idx="2"/>
          </p:nvPr>
        </p:nvPicPr>
        <p:blipFill>
          <a:blip r:embed="rId3" cstate="print"/>
          <a:stretch>
            <a:fillRect/>
          </a:stretch>
        </p:blipFill>
        <p:spPr>
          <a:xfrm>
            <a:off x="4419600" y="3124200"/>
            <a:ext cx="3967163" cy="255031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1066800"/>
          </a:xfrm>
        </p:spPr>
        <p:txBody>
          <a:bodyPr>
            <a:noAutofit/>
          </a:bodyPr>
          <a:lstStyle/>
          <a:p>
            <a:r>
              <a:rPr lang="en-US" sz="2000" dirty="0" smtClean="0"/>
              <a:t>I decided to post this small graph to give an idea of how the United States market is effected and how it recovers after a natural disaster.</a:t>
            </a:r>
            <a:endParaRPr lang="en-US" sz="2000" dirty="0"/>
          </a:p>
        </p:txBody>
      </p:sp>
      <p:pic>
        <p:nvPicPr>
          <p:cNvPr id="7" name="Content Placeholder 6" descr="natural-disaster-ibbot--graph.gif"/>
          <p:cNvPicPr>
            <a:picLocks noGrp="1" noChangeAspect="1"/>
          </p:cNvPicPr>
          <p:nvPr>
            <p:ph idx="1"/>
          </p:nvPr>
        </p:nvPicPr>
        <p:blipFill>
          <a:blip r:embed="rId3" cstate="print"/>
          <a:stretch>
            <a:fillRect/>
          </a:stretch>
        </p:blipFill>
        <p:spPr>
          <a:xfrm>
            <a:off x="1981200" y="1447800"/>
            <a:ext cx="4853940" cy="3733800"/>
          </a:xfrm>
        </p:spPr>
      </p:pic>
      <p:sp>
        <p:nvSpPr>
          <p:cNvPr id="8" name="TextBox 7"/>
          <p:cNvSpPr txBox="1"/>
          <p:nvPr/>
        </p:nvSpPr>
        <p:spPr>
          <a:xfrm>
            <a:off x="381000" y="5288340"/>
            <a:ext cx="8305800" cy="1569660"/>
          </a:xfrm>
          <a:prstGeom prst="rect">
            <a:avLst/>
          </a:prstGeom>
          <a:noFill/>
        </p:spPr>
        <p:txBody>
          <a:bodyPr wrap="square" rtlCol="0">
            <a:spAutoFit/>
          </a:bodyPr>
          <a:lstStyle/>
          <a:p>
            <a:r>
              <a:rPr lang="en-US" sz="1600" dirty="0" smtClean="0"/>
              <a:t>*Natural disasters are difficult for people to deal with because of their unpredictability. Fear and uncertainty leads investors to selling investments, putting downward effects on prices. Natural disasters directly cause these dips and recoveries in the market while also causing investors to sell and hesitate when to get back into the market. Not only are the victims of the disasters drastically effected, but investors all over the United State feel the pain too.</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the United States Becoming More Vulnerable to Natural Disaster?</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t>Changes in population</a:t>
            </a:r>
          </a:p>
          <a:p>
            <a:pPr lvl="1"/>
            <a:r>
              <a:rPr lang="en-US" sz="2000" dirty="0" smtClean="0"/>
              <a:t>P</a:t>
            </a:r>
            <a:r>
              <a:rPr lang="en-US" sz="2000" dirty="0" smtClean="0"/>
              <a:t>opulation of the United States continues to grow</a:t>
            </a:r>
          </a:p>
          <a:p>
            <a:pPr lvl="2"/>
            <a:r>
              <a:rPr lang="en-US" sz="1800" dirty="0" smtClean="0"/>
              <a:t>Projected increase of 50% population from 1990-2050 is estimated.</a:t>
            </a:r>
            <a:endParaRPr lang="en-US" sz="1800" dirty="0" smtClean="0"/>
          </a:p>
          <a:p>
            <a:pPr lvl="1"/>
            <a:r>
              <a:rPr lang="en-US" sz="2000" dirty="0" smtClean="0"/>
              <a:t>Area’s prone for natural disaster are rapidly growing </a:t>
            </a:r>
          </a:p>
          <a:p>
            <a:pPr lvl="2"/>
            <a:r>
              <a:rPr lang="en-US" sz="1800" dirty="0" smtClean="0"/>
              <a:t>For example: before Katrina, a serious hurricane hadn’t hit the southeast region in ages, therefore the southeast region rapidly grew in population making it more vulnerable for a larger disaster.</a:t>
            </a:r>
            <a:endParaRPr lang="en-US" sz="1800" dirty="0" smtClean="0"/>
          </a:p>
          <a:p>
            <a:r>
              <a:rPr lang="en-US" sz="2200" dirty="0" smtClean="0"/>
              <a:t>Wealth density and societal influence on concentrated areas</a:t>
            </a:r>
          </a:p>
          <a:p>
            <a:pPr lvl="1"/>
            <a:r>
              <a:rPr lang="en-US" sz="2000" dirty="0" smtClean="0"/>
              <a:t>Developing infrastructure resilient to common events</a:t>
            </a:r>
          </a:p>
          <a:p>
            <a:pPr lvl="2"/>
            <a:r>
              <a:rPr lang="en-US" sz="1800" dirty="0" smtClean="0"/>
              <a:t>Routine seasonal weather in beautiful beach areas like Florida, or in the Gulf of </a:t>
            </a:r>
            <a:r>
              <a:rPr lang="en-US" sz="1800" dirty="0" smtClean="0"/>
              <a:t>M</a:t>
            </a:r>
            <a:r>
              <a:rPr lang="en-US" sz="1800" dirty="0" smtClean="0"/>
              <a:t>exico. People fall in love with the area’s and they grow.</a:t>
            </a:r>
          </a:p>
          <a:p>
            <a:r>
              <a:rPr lang="en-US" sz="2200" dirty="0" smtClean="0"/>
              <a:t>“The timescale of human experience is short compared the recurrence interval of many natural phenomena.”  </a:t>
            </a:r>
          </a:p>
          <a:p>
            <a:pPr>
              <a:buNone/>
            </a:pPr>
            <a:r>
              <a:rPr lang="en-US" sz="2200" dirty="0" smtClean="0"/>
              <a:t>                                  -students of </a:t>
            </a:r>
            <a:r>
              <a:rPr lang="en-US" sz="2200" dirty="0" err="1" smtClean="0"/>
              <a:t>Geoscience</a:t>
            </a:r>
            <a:r>
              <a:rPr lang="en-US" sz="2200" dirty="0" smtClean="0"/>
              <a:t> 499 at Princeton University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Post-traumatic stress disorder(PTSD)</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PTSD in adults following a disaster is an issue in itself, effecting people who are forced to relocate their families.</a:t>
            </a:r>
          </a:p>
          <a:p>
            <a:r>
              <a:rPr lang="en-US" dirty="0" smtClean="0"/>
              <a:t>A study of  78 women and 77 men in two communities effected by disaster were measured on psychosocial adjustment at 4 months and 16 months after disaster.</a:t>
            </a:r>
          </a:p>
          <a:p>
            <a:r>
              <a:rPr lang="en-US" dirty="0" smtClean="0"/>
              <a:t>Major findings occurred regarding PTSD. </a:t>
            </a:r>
          </a:p>
          <a:p>
            <a:pPr>
              <a:buNone/>
            </a:pPr>
            <a:r>
              <a:rPr lang="en-US" dirty="0" smtClean="0"/>
              <a:t> </a:t>
            </a:r>
            <a:r>
              <a:rPr lang="en-US" dirty="0" smtClean="0"/>
              <a:t>   (See right 1-4)</a:t>
            </a:r>
            <a:endParaRPr lang="en-US" dirty="0"/>
          </a:p>
        </p:txBody>
      </p:sp>
      <p:sp>
        <p:nvSpPr>
          <p:cNvPr id="4" name="Content Placeholder 3"/>
          <p:cNvSpPr>
            <a:spLocks noGrp="1"/>
          </p:cNvSpPr>
          <p:nvPr>
            <p:ph sz="half" idx="2"/>
          </p:nvPr>
        </p:nvSpPr>
        <p:spPr/>
        <p:txBody>
          <a:bodyPr>
            <a:normAutofit lnSpcReduction="10000"/>
          </a:bodyPr>
          <a:lstStyle/>
          <a:p>
            <a:pPr marL="566928" indent="-457200">
              <a:buFont typeface="+mj-lt"/>
              <a:buAutoNum type="arabicPeriod"/>
            </a:pPr>
            <a:r>
              <a:rPr lang="en-US" dirty="0" smtClean="0"/>
              <a:t>Levels of short term stress symptoms and diagnosable PTSD were substantial in both communities.</a:t>
            </a:r>
          </a:p>
          <a:p>
            <a:pPr marL="566928" indent="-457200">
              <a:buFont typeface="+mj-lt"/>
              <a:buAutoNum type="arabicPeriod"/>
            </a:pPr>
            <a:r>
              <a:rPr lang="en-US" dirty="0" smtClean="0"/>
              <a:t>Significant decrements in these levels occurred by 16-months post disaster.</a:t>
            </a:r>
            <a:endParaRPr lang="en-US" dirty="0" smtClean="0"/>
          </a:p>
          <a:p>
            <a:pPr marL="566928" indent="-457200">
              <a:buFont typeface="+mj-lt"/>
              <a:buAutoNum type="arabicPeriod"/>
            </a:pPr>
            <a:r>
              <a:rPr lang="en-US" dirty="0" smtClean="0"/>
              <a:t>Substantial gender differences (greater in women) were apparent in both short and long term PTSD response rates.</a:t>
            </a:r>
          </a:p>
          <a:p>
            <a:pPr marL="566928" indent="-457200">
              <a:buFont typeface="+mj-lt"/>
              <a:buAutoNum type="arabicPeriod"/>
            </a:pPr>
            <a:r>
              <a:rPr lang="en-US" dirty="0" smtClean="0"/>
              <a:t>Patterns and levels of PTSD were different in both communities.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Victims Coping After Natural Disaster Hits</a:t>
            </a:r>
            <a:endParaRPr lang="en-US" sz="3200" dirty="0"/>
          </a:p>
        </p:txBody>
      </p:sp>
      <p:sp>
        <p:nvSpPr>
          <p:cNvPr id="3" name="Content Placeholder 2"/>
          <p:cNvSpPr>
            <a:spLocks noGrp="1"/>
          </p:cNvSpPr>
          <p:nvPr>
            <p:ph sz="half" idx="1"/>
          </p:nvPr>
        </p:nvSpPr>
        <p:spPr>
          <a:xfrm>
            <a:off x="152400" y="2133600"/>
            <a:ext cx="4343400" cy="4525963"/>
          </a:xfrm>
        </p:spPr>
        <p:txBody>
          <a:bodyPr/>
          <a:lstStyle/>
          <a:p>
            <a:r>
              <a:rPr lang="en-US" sz="1600" dirty="0" smtClean="0"/>
              <a:t>Relocation</a:t>
            </a:r>
          </a:p>
          <a:p>
            <a:pPr lvl="1"/>
            <a:r>
              <a:rPr lang="en-US" sz="1600" dirty="0" smtClean="0"/>
              <a:t>Social, environmental, and psychological stress experienced by disaster survivors.</a:t>
            </a:r>
            <a:endParaRPr lang="en-US" sz="1600" dirty="0" smtClean="0"/>
          </a:p>
          <a:p>
            <a:r>
              <a:rPr lang="en-US" sz="1600" dirty="0" smtClean="0"/>
              <a:t>Parents reactions and family support</a:t>
            </a:r>
          </a:p>
          <a:p>
            <a:pPr lvl="1"/>
            <a:r>
              <a:rPr lang="en-US" sz="1600" dirty="0" smtClean="0"/>
              <a:t>Parent’s adjustment is important in how children adjust.</a:t>
            </a:r>
          </a:p>
          <a:p>
            <a:pPr lvl="1"/>
            <a:r>
              <a:rPr lang="en-US" sz="1600" dirty="0" smtClean="0"/>
              <a:t>Family support regarding separation of children from parents.</a:t>
            </a:r>
          </a:p>
          <a:p>
            <a:r>
              <a:rPr lang="en-US" sz="1600" dirty="0" smtClean="0"/>
              <a:t>Emotion reaction</a:t>
            </a:r>
          </a:p>
          <a:p>
            <a:pPr lvl="1"/>
            <a:r>
              <a:rPr lang="en-US" sz="1500" dirty="0" smtClean="0"/>
              <a:t>Children and adult emotional mindset</a:t>
            </a:r>
          </a:p>
          <a:p>
            <a:pPr lvl="1"/>
            <a:r>
              <a:rPr lang="en-US" sz="1500" dirty="0" smtClean="0"/>
              <a:t>PTSD risks</a:t>
            </a:r>
          </a:p>
          <a:p>
            <a:r>
              <a:rPr lang="en-US" sz="1600" dirty="0" smtClean="0"/>
              <a:t>Coping Style</a:t>
            </a:r>
          </a:p>
          <a:p>
            <a:pPr lvl="1"/>
            <a:r>
              <a:rPr lang="en-US" sz="1500" dirty="0" smtClean="0"/>
              <a:t>Examining the style of coping children go through, positive and informational versus negative and blame oriented(anger)</a:t>
            </a:r>
          </a:p>
          <a:p>
            <a:pPr lvl="1"/>
            <a:endParaRPr lang="en-US" dirty="0" smtClean="0"/>
          </a:p>
        </p:txBody>
      </p:sp>
      <p:sp>
        <p:nvSpPr>
          <p:cNvPr id="4" name="Content Placeholder 3"/>
          <p:cNvSpPr>
            <a:spLocks noGrp="1"/>
          </p:cNvSpPr>
          <p:nvPr>
            <p:ph sz="half" idx="2"/>
          </p:nvPr>
        </p:nvSpPr>
        <p:spPr>
          <a:xfrm>
            <a:off x="4648200" y="2057400"/>
            <a:ext cx="4038600" cy="4525963"/>
          </a:xfrm>
        </p:spPr>
        <p:txBody>
          <a:bodyPr>
            <a:normAutofit/>
          </a:bodyPr>
          <a:lstStyle/>
          <a:p>
            <a:r>
              <a:rPr lang="en-US" sz="1600" dirty="0" smtClean="0"/>
              <a:t>Long term coping style’s may need to be initiated for some people, depending on the natural disasters damage.</a:t>
            </a:r>
          </a:p>
          <a:p>
            <a:r>
              <a:rPr lang="en-US" sz="1600" dirty="0" smtClean="0"/>
              <a:t>It is very important to identify children who show emotional lapse from disaster, to insure they receive the correct coping technique.</a:t>
            </a:r>
            <a:endParaRPr lang="en-US" sz="1600" dirty="0"/>
          </a:p>
        </p:txBody>
      </p:sp>
      <p:pic>
        <p:nvPicPr>
          <p:cNvPr id="7" name="Picture 6" descr="0806_disasterpic.jpg"/>
          <p:cNvPicPr>
            <a:picLocks noChangeAspect="1"/>
          </p:cNvPicPr>
          <p:nvPr/>
        </p:nvPicPr>
        <p:blipFill>
          <a:blip r:embed="rId3" cstate="print"/>
          <a:stretch>
            <a:fillRect/>
          </a:stretch>
        </p:blipFill>
        <p:spPr>
          <a:xfrm>
            <a:off x="5029200" y="4343400"/>
            <a:ext cx="2600325" cy="228337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Concluding</a:t>
            </a:r>
            <a:endParaRPr lang="en-US" dirty="0"/>
          </a:p>
        </p:txBody>
      </p:sp>
      <p:sp>
        <p:nvSpPr>
          <p:cNvPr id="7" name="Content Placeholder 6"/>
          <p:cNvSpPr>
            <a:spLocks noGrp="1"/>
          </p:cNvSpPr>
          <p:nvPr>
            <p:ph idx="1"/>
          </p:nvPr>
        </p:nvSpPr>
        <p:spPr/>
        <p:txBody>
          <a:bodyPr/>
          <a:lstStyle/>
          <a:p>
            <a:endParaRPr lang="en-US" dirty="0" smtClean="0"/>
          </a:p>
          <a:p>
            <a:endParaRPr lang="en-US" sz="2400" dirty="0"/>
          </a:p>
        </p:txBody>
      </p:sp>
      <p:pic>
        <p:nvPicPr>
          <p:cNvPr id="9" name="Picture 8" descr="flood damage-pres.jpg"/>
          <p:cNvPicPr>
            <a:picLocks noChangeAspect="1"/>
          </p:cNvPicPr>
          <p:nvPr/>
        </p:nvPicPr>
        <p:blipFill>
          <a:blip r:embed="rId3" cstate="print"/>
          <a:stretch>
            <a:fillRect/>
          </a:stretch>
        </p:blipFill>
        <p:spPr>
          <a:xfrm>
            <a:off x="3276600" y="533400"/>
            <a:ext cx="1676400" cy="2133600"/>
          </a:xfrm>
          <a:prstGeom prst="rect">
            <a:avLst/>
          </a:prstGeom>
        </p:spPr>
      </p:pic>
      <p:pic>
        <p:nvPicPr>
          <p:cNvPr id="10" name="Picture 9" descr="tornado-pres.jpg"/>
          <p:cNvPicPr>
            <a:picLocks noChangeAspect="1"/>
          </p:cNvPicPr>
          <p:nvPr/>
        </p:nvPicPr>
        <p:blipFill>
          <a:blip r:embed="rId4" cstate="print"/>
          <a:stretch>
            <a:fillRect/>
          </a:stretch>
        </p:blipFill>
        <p:spPr>
          <a:xfrm>
            <a:off x="5791200" y="762000"/>
            <a:ext cx="2466975" cy="1847850"/>
          </a:xfrm>
          <a:prstGeom prst="rect">
            <a:avLst/>
          </a:prstGeom>
        </p:spPr>
      </p:pic>
      <p:sp>
        <p:nvSpPr>
          <p:cNvPr id="11" name="TextBox 10"/>
          <p:cNvSpPr txBox="1"/>
          <p:nvPr/>
        </p:nvSpPr>
        <p:spPr>
          <a:xfrm>
            <a:off x="533400" y="2667000"/>
            <a:ext cx="8229600" cy="3785652"/>
          </a:xfrm>
          <a:prstGeom prst="rect">
            <a:avLst/>
          </a:prstGeom>
          <a:noFill/>
        </p:spPr>
        <p:txBody>
          <a:bodyPr wrap="square" rtlCol="0">
            <a:spAutoFit/>
          </a:bodyPr>
          <a:lstStyle/>
          <a:p>
            <a:r>
              <a:rPr lang="en-US" sz="2000" dirty="0" smtClean="0"/>
              <a:t>This presentation was a look into natural disasters and the impact of what they do to our society. Like I explained in the beginning, you should be able to take information from this regarding how people cope with disaster, why the United States is vulnerable to disaster, what effects disaster can cause on our market, and the price that our government pay’s in the recovery process. The greatest thing I hope you took out of this presentation is a better understanding of natural disasters and a new viewpoint perhaps, on the governments position when disaster hits us. I am glad to have the opportunity to study a subject as important as natural disasters, as well as work with the American Red Cross, an organization that responds immediately when disaster strikes.</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280</TotalTime>
  <Words>877</Words>
  <Application>Microsoft Office PowerPoint</Application>
  <PresentationFormat>On-screen Show (4:3)</PresentationFormat>
  <Paragraphs>92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NATURAL DISASTERS IMPACT AND HOW WE COPE WITH THEM IN THE USA</vt:lpstr>
      <vt:lpstr>Intro</vt:lpstr>
      <vt:lpstr>The United States Government:</vt:lpstr>
      <vt:lpstr>What Kind of Cost’s Are We Talking?</vt:lpstr>
      <vt:lpstr>I decided to post this small graph to give an idea of how the United States market is effected and how it recovers after a natural disaster.</vt:lpstr>
      <vt:lpstr>Why Is the United States Becoming More Vulnerable to Natural Disaster?</vt:lpstr>
      <vt:lpstr>Post-traumatic stress disorder(PTSD)</vt:lpstr>
      <vt:lpstr>Victims Coping After Natural Disaster Hits</vt:lpstr>
      <vt:lpstr>Concluding</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DISASTERS AND HOW WE HANDLE THEM IN THE USA</dc:title>
  <dc:creator>Greg Blackert</dc:creator>
  <cp:lastModifiedBy>Greg Blackert</cp:lastModifiedBy>
  <cp:revision>40</cp:revision>
  <dcterms:created xsi:type="dcterms:W3CDTF">2011-07-30T17:51:42Z</dcterms:created>
  <dcterms:modified xsi:type="dcterms:W3CDTF">2011-07-31T23:45:24Z</dcterms:modified>
</cp:coreProperties>
</file>